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61" r:id="rId7"/>
    <p:sldId id="263" r:id="rId8"/>
    <p:sldId id="264" r:id="rId9"/>
    <p:sldId id="259" r:id="rId10"/>
    <p:sldId id="268" r:id="rId11"/>
    <p:sldId id="266" r:id="rId12"/>
    <p:sldId id="267" r:id="rId13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55697"/>
    <a:srgbClr val="83C55B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2842" autoAdjust="0"/>
  </p:normalViewPr>
  <p:slideViewPr>
    <p:cSldViewPr snapToGrid="0" showGuides="1">
      <p:cViewPr>
        <p:scale>
          <a:sx n="150" d="100"/>
          <a:sy n="150" d="100"/>
        </p:scale>
        <p:origin x="-510" y="-192"/>
      </p:cViewPr>
      <p:guideLst>
        <p:guide orient="horz" pos="273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3"/>
            <a:ext cx="5978096" cy="303320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1"/>
            <a:ext cx="6917266" cy="3992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65857"/>
            <a:ext cx="4879497" cy="38823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3"/>
            <a:ext cx="3212538" cy="328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57500" cy="46058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216319"/>
            <a:ext cx="5300190" cy="313184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22899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59302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2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5366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06737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0198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4609898"/>
            <a:ext cx="9148590" cy="54206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k0GwOnHbs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nexper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amarbeta.nll.se/producentplats/vard/_layouts/15/VISDocIdRedir.aspx?ID=VARD-5-777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 metod för beräkning av skelettålder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312652" y="2711689"/>
            <a:ext cx="6505997" cy="688539"/>
          </a:xfrm>
        </p:spPr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</a:rPr>
              <a:t>2018-09-25</a:t>
            </a:r>
          </a:p>
          <a:p>
            <a:r>
              <a:rPr lang="sv-SE" b="1" dirty="0" smtClean="0">
                <a:solidFill>
                  <a:srgbClr val="0070C0"/>
                </a:solidFill>
              </a:rPr>
              <a:t>Johannes Arnesen</a:t>
            </a:r>
            <a:endParaRPr lang="sv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1865" y="1733034"/>
            <a:ext cx="3820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6000" dirty="0" err="1">
                <a:hlinkClick r:id="rId2"/>
              </a:rPr>
              <a:t>BoneXpert</a:t>
            </a:r>
            <a:endParaRPr lang="sv-SE" sz="60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3303" y="169933"/>
            <a:ext cx="3411748" cy="1011503"/>
          </a:xfrm>
        </p:spPr>
        <p:txBody>
          <a:bodyPr/>
          <a:lstStyle/>
          <a:p>
            <a:r>
              <a:rPr lang="sv-SE" sz="2400" dirty="0" smtClean="0"/>
              <a:t>6</a:t>
            </a:r>
            <a:br>
              <a:rPr lang="sv-SE" sz="2400" dirty="0" smtClean="0"/>
            </a:br>
            <a:r>
              <a:rPr lang="sv-SE" sz="2400" dirty="0" smtClean="0"/>
              <a:t>Film om </a:t>
            </a:r>
            <a:r>
              <a:rPr lang="sv-SE" sz="2400" dirty="0" err="1" smtClean="0"/>
              <a:t>BoneXpert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dirty="0" smtClean="0"/>
              <a:t>- Klicka nedan -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71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19002" y="996951"/>
            <a:ext cx="6497905" cy="2267286"/>
          </a:xfrm>
        </p:spPr>
        <p:txBody>
          <a:bodyPr/>
          <a:lstStyle/>
          <a:p>
            <a:pPr algn="l"/>
            <a:r>
              <a:rPr lang="sv-SE" sz="1600" dirty="0" smtClean="0"/>
              <a:t>Röntgenpersonal: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 Ta </a:t>
            </a:r>
            <a:r>
              <a:rPr lang="sv-SE" sz="1600" dirty="0" smtClean="0"/>
              <a:t>bild av vänster hand som vanlig och skicka till </a:t>
            </a:r>
            <a:r>
              <a:rPr lang="sv-SE" sz="1600" dirty="0" err="1" smtClean="0"/>
              <a:t>BoneXpert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Radiolog: </a:t>
            </a:r>
            <a:br>
              <a:rPr lang="sv-SE" sz="1600" dirty="0" smtClean="0"/>
            </a:br>
            <a:r>
              <a:rPr lang="sv-SE" sz="1600" dirty="0" smtClean="0"/>
              <a:t>- Beskriv </a:t>
            </a:r>
            <a:r>
              <a:rPr lang="sv-SE" sz="1600" dirty="0" smtClean="0"/>
              <a:t>Kronologisk ålder och </a:t>
            </a:r>
            <a:r>
              <a:rPr lang="sv-SE" sz="1600" dirty="0" smtClean="0"/>
              <a:t>skelettålder</a:t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Barnläkare:</a:t>
            </a:r>
            <a:br>
              <a:rPr lang="sv-SE" sz="1600" dirty="0" smtClean="0"/>
            </a:br>
            <a:r>
              <a:rPr lang="sv-SE" sz="1600" dirty="0" smtClean="0"/>
              <a:t>- Beräknar barnets slutlängd via Adult </a:t>
            </a:r>
            <a:r>
              <a:rPr lang="sv-SE" sz="1600" dirty="0" err="1" smtClean="0"/>
              <a:t>Height</a:t>
            </a:r>
            <a:r>
              <a:rPr lang="sv-SE" sz="1600" dirty="0" smtClean="0"/>
              <a:t> </a:t>
            </a:r>
            <a:r>
              <a:rPr lang="sv-SE" sz="1600" dirty="0" err="1" smtClean="0"/>
              <a:t>Predictor</a:t>
            </a:r>
            <a:r>
              <a:rPr lang="sv-SE" sz="1600" dirty="0" smtClean="0"/>
              <a:t> på Bonexpert.com </a:t>
            </a:r>
            <a:endParaRPr lang="sv-SE" sz="1600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1306302" y="178039"/>
            <a:ext cx="6505997" cy="688539"/>
          </a:xfrm>
        </p:spPr>
        <p:txBody>
          <a:bodyPr/>
          <a:lstStyle/>
          <a:p>
            <a:r>
              <a:rPr lang="sv-SE" sz="2400" b="1" dirty="0" smtClean="0">
                <a:solidFill>
                  <a:srgbClr val="0070C0"/>
                </a:solidFill>
                <a:latin typeface="+mj-lt"/>
              </a:rPr>
              <a:t>Sammanfattning</a:t>
            </a:r>
            <a:endParaRPr lang="sv-SE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14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www.bonexpert.com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319002" y="368539"/>
            <a:ext cx="6505997" cy="688539"/>
          </a:xfrm>
        </p:spPr>
        <p:txBody>
          <a:bodyPr/>
          <a:lstStyle/>
          <a:p>
            <a:r>
              <a:rPr lang="sv-SE" sz="2400" b="1" dirty="0" smtClean="0">
                <a:solidFill>
                  <a:srgbClr val="0070C0"/>
                </a:solidFill>
                <a:latin typeface="+mj-lt"/>
              </a:rPr>
              <a:t>Mera information:</a:t>
            </a:r>
            <a:endParaRPr lang="sv-SE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91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2150" y="637472"/>
            <a:ext cx="5295900" cy="3864678"/>
          </a:xfrm>
        </p:spPr>
        <p:txBody>
          <a:bodyPr/>
          <a:lstStyle/>
          <a:p>
            <a:r>
              <a:rPr lang="sv-SE" sz="1600" dirty="0" smtClean="0"/>
              <a:t>Skelettåldersbestämning används av t.ex. Barnmottagningen i Sunderbyn för att jämföra </a:t>
            </a:r>
            <a:r>
              <a:rPr lang="sv-SE" sz="1600" dirty="0"/>
              <a:t>skelettålder </a:t>
            </a:r>
            <a:r>
              <a:rPr lang="sv-SE" sz="1600" dirty="0" smtClean="0"/>
              <a:t>med kronologisk ålder. Detta gäller barn med </a:t>
            </a:r>
            <a:r>
              <a:rPr lang="sv-SE" sz="1600" dirty="0" smtClean="0"/>
              <a:t>tillväxtavvikelse (kortvuxenhet </a:t>
            </a:r>
            <a:r>
              <a:rPr lang="sv-SE" sz="1600" dirty="0"/>
              <a:t>eller </a:t>
            </a:r>
            <a:r>
              <a:rPr lang="sv-SE" sz="1600" dirty="0" smtClean="0"/>
              <a:t>storvuxenhet). </a:t>
            </a:r>
            <a:r>
              <a:rPr lang="sv-SE" sz="1600" dirty="0"/>
              <a:t>Beräkning </a:t>
            </a:r>
            <a:r>
              <a:rPr lang="sv-SE" sz="1600" dirty="0" smtClean="0"/>
              <a:t>ligger till</a:t>
            </a:r>
            <a:r>
              <a:rPr lang="sv-SE" sz="1600" dirty="0" smtClean="0"/>
              <a:t> </a:t>
            </a:r>
            <a:r>
              <a:rPr lang="sv-SE" sz="1600" dirty="0" smtClean="0"/>
              <a:t>grund </a:t>
            </a:r>
            <a:r>
              <a:rPr lang="sv-SE" sz="1600" dirty="0" smtClean="0"/>
              <a:t>för eventuell </a:t>
            </a:r>
            <a:r>
              <a:rPr lang="sv-SE" sz="1600" dirty="0" smtClean="0"/>
              <a:t>behandling med växthormon.</a:t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Vi skall/kan inte använda detta för åldersbestämning av flyktningar över/under 18 år.</a:t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Atlaset till </a:t>
            </a:r>
            <a:r>
              <a:rPr lang="sv-SE" sz="1600" dirty="0" err="1" smtClean="0"/>
              <a:t>Greulich</a:t>
            </a:r>
            <a:r>
              <a:rPr lang="sv-SE" sz="1600" dirty="0" err="1"/>
              <a:t>-</a:t>
            </a:r>
            <a:r>
              <a:rPr lang="sv-SE" sz="1600" dirty="0" err="1" smtClean="0"/>
              <a:t>Pyle</a:t>
            </a:r>
            <a:r>
              <a:rPr lang="sv-SE" sz="1600" dirty="0" smtClean="0"/>
              <a:t> </a:t>
            </a:r>
            <a:r>
              <a:rPr lang="sv-SE" sz="1600" dirty="0" smtClean="0"/>
              <a:t>har </a:t>
            </a:r>
            <a:r>
              <a:rPr lang="sv-SE" sz="1600" dirty="0" smtClean="0"/>
              <a:t>traditionellt används </a:t>
            </a:r>
            <a:r>
              <a:rPr lang="sv-SE" sz="1600" dirty="0" smtClean="0"/>
              <a:t>för att bestämma barnets skelettålder sedan 50-talet. Det finns också andra metoder för beräkning av skelettålder.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4544" y="2254250"/>
            <a:ext cx="1674680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6852"/>
            <a:ext cx="2726548" cy="20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3790950" y="247650"/>
            <a:ext cx="5081799" cy="4199389"/>
          </a:xfrm>
        </p:spPr>
        <p:txBody>
          <a:bodyPr/>
          <a:lstStyle/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I Norrbotten gör vi mellan 35-45 skelettåldersbestämningar varje år.</a:t>
            </a:r>
          </a:p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Barnmottagningen saknar ett verktyg för beräkning av slutlängd hos barnet.</a:t>
            </a:r>
          </a:p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Det har utvecklats dataverktyg som automatiserar beräkningen av skelettålder och samtidigt beräknar barnets slutlängd baserad på föräldrarnas längd</a:t>
            </a:r>
            <a:endParaRPr lang="sv-SE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89970"/>
            <a:ext cx="3196166" cy="42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0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19002" y="85267"/>
            <a:ext cx="6497905" cy="632283"/>
          </a:xfrm>
        </p:spPr>
        <p:txBody>
          <a:bodyPr/>
          <a:lstStyle/>
          <a:p>
            <a:r>
              <a:rPr lang="sv-SE" dirty="0" err="1" smtClean="0"/>
              <a:t>BoneXpert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81000" y="882650"/>
            <a:ext cx="8356600" cy="3575911"/>
          </a:xfrm>
        </p:spPr>
        <p:txBody>
          <a:bodyPr/>
          <a:lstStyle/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Vi har installerat ett program från </a:t>
            </a:r>
            <a:r>
              <a:rPr lang="sv-SE" sz="1600" b="1" dirty="0" err="1" smtClean="0">
                <a:solidFill>
                  <a:srgbClr val="0070C0"/>
                </a:solidFill>
              </a:rPr>
              <a:t>BoneXpert</a:t>
            </a:r>
            <a:r>
              <a:rPr lang="sv-SE" sz="1600" b="1" dirty="0" smtClean="0">
                <a:solidFill>
                  <a:srgbClr val="0070C0"/>
                </a:solidFill>
              </a:rPr>
              <a:t> som baseras på Artificiell Intelligens</a:t>
            </a:r>
            <a:r>
              <a:rPr lang="sv-SE" sz="1600" b="1" dirty="0" smtClean="0">
                <a:solidFill>
                  <a:srgbClr val="0070C0"/>
                </a:solidFill>
              </a:rPr>
              <a:t>. Programmet används i dag av t.ex. Astrid Lindgrens barnsjukhus och Drottning Silvias Barnsjukhus i Sverige.</a:t>
            </a:r>
            <a:endParaRPr lang="sv-SE" sz="1600" b="1" dirty="0" smtClean="0">
              <a:solidFill>
                <a:srgbClr val="0070C0"/>
              </a:solidFill>
            </a:endParaRPr>
          </a:p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Programmet beräknar åldern på varje ben i vänster hand och presenterar detta både enligt </a:t>
            </a:r>
            <a:r>
              <a:rPr lang="sv-SE" sz="1600" b="1" dirty="0" err="1" smtClean="0">
                <a:solidFill>
                  <a:srgbClr val="0070C0"/>
                </a:solidFill>
              </a:rPr>
              <a:t>Greulich</a:t>
            </a:r>
            <a:r>
              <a:rPr lang="sv-SE" sz="1600" b="1" dirty="0" err="1">
                <a:solidFill>
                  <a:srgbClr val="0070C0"/>
                </a:solidFill>
              </a:rPr>
              <a:t>-</a:t>
            </a:r>
            <a:r>
              <a:rPr lang="sv-SE" sz="1600" b="1" dirty="0" err="1" smtClean="0">
                <a:solidFill>
                  <a:srgbClr val="0070C0"/>
                </a:solidFill>
              </a:rPr>
              <a:t>Pyle</a:t>
            </a:r>
            <a:r>
              <a:rPr lang="sv-SE" sz="1600" b="1" dirty="0" smtClean="0">
                <a:solidFill>
                  <a:srgbClr val="0070C0"/>
                </a:solidFill>
              </a:rPr>
              <a:t> och Tanner-Whitehouse.</a:t>
            </a:r>
          </a:p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BFM har </a:t>
            </a:r>
            <a:r>
              <a:rPr lang="sv-SE" sz="1600" b="1" dirty="0" smtClean="0">
                <a:solidFill>
                  <a:srgbClr val="0070C0"/>
                </a:solidFill>
              </a:rPr>
              <a:t>licens på upp till 50 undersökningar/år from 1 november 2018</a:t>
            </a:r>
          </a:p>
          <a:p>
            <a:pPr algn="l"/>
            <a:r>
              <a:rPr lang="sv-SE" sz="1600" b="1" dirty="0" smtClean="0">
                <a:solidFill>
                  <a:srgbClr val="0070C0"/>
                </a:solidFill>
              </a:rPr>
              <a:t>Fritt antal undersökningar fram till 27 oktober 2018 under testperioden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5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35423" y="308170"/>
            <a:ext cx="3963528" cy="1368230"/>
          </a:xfrm>
        </p:spPr>
        <p:txBody>
          <a:bodyPr/>
          <a:lstStyle/>
          <a:p>
            <a:pPr algn="ctr"/>
            <a:r>
              <a:rPr lang="sv-SE" dirty="0" smtClean="0"/>
              <a:t>1</a:t>
            </a:r>
            <a:br>
              <a:rPr lang="sv-SE" dirty="0" smtClean="0"/>
            </a:br>
            <a:r>
              <a:rPr lang="sv-SE" dirty="0" smtClean="0"/>
              <a:t>Frontal bild av vänster hand</a:t>
            </a:r>
            <a:br>
              <a:rPr lang="sv-SE" dirty="0" smtClean="0"/>
            </a:br>
            <a:r>
              <a:rPr lang="sv-SE" sz="1600" dirty="0" smtClean="0"/>
              <a:t>- som vi alltid har gjort -</a:t>
            </a:r>
            <a:endParaRPr lang="sv-SE" sz="1600" dirty="0"/>
          </a:p>
        </p:txBody>
      </p:sp>
      <p:pic>
        <p:nvPicPr>
          <p:cNvPr id="6146" name="Picture 2" descr="\\nll.se\hemkataloger\katalog2\lbjoharn\USF\Skrivbord\F_Bestämn av skelettål_innan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r="28723"/>
          <a:stretch/>
        </p:blipFill>
        <p:spPr bwMode="auto">
          <a:xfrm>
            <a:off x="4984750" y="76200"/>
            <a:ext cx="2832100" cy="43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223" y="117670"/>
            <a:ext cx="4649328" cy="1304730"/>
          </a:xfrm>
        </p:spPr>
        <p:txBody>
          <a:bodyPr/>
          <a:lstStyle/>
          <a:p>
            <a:pPr algn="ctr"/>
            <a:r>
              <a:rPr lang="sv-SE" dirty="0" smtClean="0"/>
              <a:t>2</a:t>
            </a:r>
            <a:br>
              <a:rPr lang="sv-SE" dirty="0" smtClean="0"/>
            </a:br>
            <a:r>
              <a:rPr lang="sv-SE" dirty="0" smtClean="0"/>
              <a:t>Skicka bild till </a:t>
            </a:r>
            <a:r>
              <a:rPr lang="sv-SE" dirty="0" err="1" smtClean="0"/>
              <a:t>BoneXpert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sz="1600" dirty="0" smtClean="0"/>
              <a:t>finns i listan Teleradiologidestinationer -</a:t>
            </a:r>
            <a:endParaRPr lang="sv-SE" sz="1600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27550" y="514350"/>
            <a:ext cx="4512641" cy="33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949" y="158750"/>
            <a:ext cx="4889501" cy="1123136"/>
          </a:xfrm>
        </p:spPr>
        <p:txBody>
          <a:bodyPr/>
          <a:lstStyle/>
          <a:p>
            <a:pPr algn="ctr"/>
            <a:r>
              <a:rPr lang="sv-SE" dirty="0" smtClean="0"/>
              <a:t>3</a:t>
            </a:r>
            <a:br>
              <a:rPr lang="sv-SE" dirty="0" smtClean="0"/>
            </a:br>
            <a:r>
              <a:rPr lang="sv-SE" dirty="0" smtClean="0"/>
              <a:t>Skelettålder till PACS på 30 sek</a:t>
            </a:r>
            <a:br>
              <a:rPr lang="sv-SE" dirty="0" smtClean="0"/>
            </a:br>
            <a:r>
              <a:rPr lang="sv-SE" sz="1600" dirty="0" smtClean="0"/>
              <a:t>- samma bild med mätningar -</a:t>
            </a:r>
            <a:endParaRPr lang="sv-SE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4874" y="82549"/>
            <a:ext cx="3250326" cy="44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273" y="168470"/>
            <a:ext cx="5036678" cy="1387280"/>
          </a:xfrm>
        </p:spPr>
        <p:txBody>
          <a:bodyPr/>
          <a:lstStyle/>
          <a:p>
            <a:pPr algn="ctr"/>
            <a:r>
              <a:rPr lang="sv-SE" dirty="0" smtClean="0"/>
              <a:t>4</a:t>
            </a:r>
            <a:br>
              <a:rPr lang="sv-SE" dirty="0" smtClean="0"/>
            </a:br>
            <a:r>
              <a:rPr lang="sv-SE" dirty="0" smtClean="0"/>
              <a:t>All information finns i PACS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sz="1600" dirty="0" smtClean="0"/>
              <a:t>Klicka på knappen Röntgenhandbok </a:t>
            </a:r>
            <a:r>
              <a:rPr lang="sv-SE" dirty="0" smtClean="0"/>
              <a:t>-</a:t>
            </a:r>
            <a:endParaRPr lang="sv-S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358" y="228600"/>
            <a:ext cx="4061672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22" y="117670"/>
            <a:ext cx="5055727" cy="2695380"/>
          </a:xfrm>
        </p:spPr>
        <p:txBody>
          <a:bodyPr/>
          <a:lstStyle/>
          <a:p>
            <a:pPr algn="ctr"/>
            <a:r>
              <a:rPr lang="sv-SE" dirty="0" smtClean="0"/>
              <a:t>5 </a:t>
            </a:r>
            <a:br>
              <a:rPr lang="sv-SE" dirty="0" smtClean="0"/>
            </a:br>
            <a:r>
              <a:rPr lang="sv-SE" dirty="0" smtClean="0"/>
              <a:t>Information kopplat till kod 647</a:t>
            </a:r>
            <a:br>
              <a:rPr lang="sv-SE" dirty="0" smtClean="0"/>
            </a:br>
            <a:r>
              <a:rPr lang="sv-SE" sz="1600" dirty="0" smtClean="0"/>
              <a:t>- Information och länkar </a:t>
            </a:r>
            <a:r>
              <a:rPr lang="sv-SE" sz="1600" dirty="0" smtClean="0"/>
              <a:t>–</a:t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hlinkClick r:id="rId2"/>
              </a:rPr>
              <a:t>Länk till dokument i Röntgenhandboken</a:t>
            </a:r>
            <a:endParaRPr lang="sv-S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6" t="19392" r="40024" b="164"/>
          <a:stretch/>
        </p:blipFill>
        <p:spPr bwMode="auto">
          <a:xfrm>
            <a:off x="6051549" y="71966"/>
            <a:ext cx="2971801" cy="414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6" t="9723" r="39963" b="7251"/>
          <a:stretch/>
        </p:blipFill>
        <p:spPr bwMode="auto">
          <a:xfrm>
            <a:off x="5029200" y="190500"/>
            <a:ext cx="3111500" cy="441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54a2079b55b7bd76b90633773e759fa5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d052ae17b1df756978299c856456e693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>Systemkonto har 5/19/2022 verifierat dokumentets giltlighet.</VersionComment>
    <NLLInformationclass xmlns="http://schemas.microsoft.com/sharepoint/v3">Publik</NLLInformationclass>
    <AnsvarigQuickpart xmlns="http://schemas.microsoft.com/sharepoint/v3">Johannes Arnesen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Bild- och funktionsmed Länsklinik</TermName>
          <TermId xmlns="http://schemas.microsoft.com/office/infopath/2007/PartnerControls">be0f11e0-3240-46d2-a56e-89d662519218</TermId>
        </TermInfo>
      </Terms>
    </NLLStakeholderTaxHTField0>
    <NLLInformationColle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Röntgenhandbok</TermName>
          <TermId xmlns="http://schemas.microsoft.com/office/infopath/2007/PartnerControls">cb0fcb28-00d5-42c9-b604-8579b0713dac</TermId>
        </TermInfo>
      </Terms>
    </NLLInformationCollectionTaxHTField0>
    <NLLPublishDateQuickpart xmlns="http://schemas.microsoft.com/sharepoint/v3">5/19/2022</NLLPublishDateQuickpart>
    <NLLThinningTime xmlns="http://schemas.microsoft.com/sharepoint/v3">2025-05-18T22:00:00+00:00</NLLThinningTime>
    <NLLPublishingstatus xmlns="http://schemas.microsoft.com/sharepoint/v3">Publicerad</NLLPublishingstatus>
    <NLLEstablishedByQuickpart xmlns="http://schemas.microsoft.com/sharepoint/v3">Johannes Arnesen</NLLEstablishedByQuickpart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Bild- och funktionsmed Länsklinik</TermName>
          <TermId xmlns="http://schemas.microsoft.com/office/infopath/2007/PartnerControls">e2f1389b-eb9f-4b5a-a7e8-0345507a5a74</TermId>
        </TermInfo>
      </Terms>
    </NLLProducerPlaceTaxHTField0>
    <NLLPublishDate xmlns="http://schemas.microsoft.com/sharepoint/v3">2022-05-18T22:00:00+00:00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57688ad1-3070-4f9b-930d-380ac1e3f4f2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Johannes Arnesen</DisplayName>
        <AccountId>496</AccountId>
        <AccountType/>
      </UserInfo>
    </NLLEstablishedBy>
    <NLLLockWorkflows xmlns="http://schemas.microsoft.com/sharepoint/v3">false</NLLLockWorkflows>
    <NLLModifiedBy xmlns="http://schemas.microsoft.com/sharepoint/v3">Systemkonto</NLLModifiedBy>
    <NLLDocumentIDValue xmlns="http://schemas.microsoft.com/sharepoint/v3">lsradlan-4-1230</NLLDocumentIDValue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RTG-647,Bestämn av skelettålder</TermName>
          <TermId xmlns="http://schemas.microsoft.com/office/infopath/2007/PartnerControls">81b6a414-952b-4273-a5a6-c5324d5b7a76</TermId>
        </TermInfo>
      </Terms>
    </TaxKeywordTaxHTField>
    <_dlc_DocId xmlns="c7918ce9-5289-4a18-805d-4141408e948c">lsradlan-4-1230</_dlc_DocId>
    <_dlc_DocIdUrl xmlns="c7918ce9-5289-4a18-805d-4141408e948c">
      <Url>http://spportal.extvis.local/process/administrativ/_layouts/15/DocIdRedir.aspx?ID=lsradlan-4-1230</Url>
      <Description>lsradlan-4-1230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2025-06-18T22:00:00+00:00</_dlc_ExpireDate>
    <VISResponsible xmlns="e1dec489-f745-4ed5-9c00-958a11aea6df">
      <UserInfo>
        <DisplayName>Johannes Arnesen</DisplayName>
        <AccountId>496</AccountId>
        <AccountType/>
      </UserInfo>
    </VISResponsible>
    <VIS_DocumentId xmlns="e1dec489-f745-4ed5-9c00-958a11aea6df">
      <Url>https://samarbeta.nll.se/producentplats/div-ls-bas-radlan/_layouts/15/DocIdRedir.aspx?ID=lsradlan-4-1230</Url>
      <Description>lsradlan-4-1230</Description>
    </VIS_DocumentId>
    <DocumentStatus xmlns="e1dec489-f745-4ed5-9c00-958a11aea6df">
      <Url>https://samarbeta.nll.se/producentplats/div-ls-bas-radlan/_layouts/15/wrkstat.aspx?List=810321ba-7e63-4dd8-8c35-b3f870574954&amp;WorkflowInstanceName=b0c55100-21b5-4d97-995c-aa7d4e497d13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45661-2D54-42D1-BCFE-4FA4668A97FC}"/>
</file>

<file path=customXml/itemProps2.xml><?xml version="1.0" encoding="utf-8"?>
<ds:datastoreItem xmlns:ds="http://schemas.openxmlformats.org/officeDocument/2006/customXml" ds:itemID="{10A79A4E-817B-43FD-BDD4-3F1C76364989}"/>
</file>

<file path=customXml/itemProps3.xml><?xml version="1.0" encoding="utf-8"?>
<ds:datastoreItem xmlns:ds="http://schemas.openxmlformats.org/officeDocument/2006/customXml" ds:itemID="{897424EF-6253-4E42-9BC2-6DC07296C079}"/>
</file>

<file path=customXml/itemProps4.xml><?xml version="1.0" encoding="utf-8"?>
<ds:datastoreItem xmlns:ds="http://schemas.openxmlformats.org/officeDocument/2006/customXml" ds:itemID="{AC2CCAB0-EAEF-4D48-AFAF-B01976A792E0}"/>
</file>

<file path=customXml/itemProps5.xml><?xml version="1.0" encoding="utf-8"?>
<ds:datastoreItem xmlns:ds="http://schemas.openxmlformats.org/officeDocument/2006/customXml" ds:itemID="{1C59AB1A-0283-4334-9DAE-82C5FE8A5AAA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Norrbotten_blå</Template>
  <TotalTime>133</TotalTime>
  <Words>169</Words>
  <Application>Microsoft Office PowerPoint</Application>
  <PresentationFormat>Bildspel på skärmen (16:9)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Region Norrbotten_blå</vt:lpstr>
      <vt:lpstr>Ny metod för beräkning av skelettålder</vt:lpstr>
      <vt:lpstr>Skelettåldersbestämning används av t.ex. Barnmottagningen i Sunderbyn för att jämföra skelettålder med kronologisk ålder. Detta gäller barn med tillväxtavvikelse (kortvuxenhet eller storvuxenhet). Beräkning ligger till grund för eventuell behandling med växthormon.  Vi skall/kan inte använda detta för åldersbestämning av flyktningar över/under 18 år.  Atlaset till Greulich-Pyle har traditionellt används för att bestämma barnets skelettålder sedan 50-talet. Det finns också andra metoder för beräkning av skelettålder.</vt:lpstr>
      <vt:lpstr>PowerPoint-presentation</vt:lpstr>
      <vt:lpstr>BoneXpert</vt:lpstr>
      <vt:lpstr>1 Frontal bild av vänster hand - som vi alltid har gjort -</vt:lpstr>
      <vt:lpstr>2 Skicka bild till BoneXpert - finns i listan Teleradiologidestinationer -</vt:lpstr>
      <vt:lpstr>3 Skelettålder till PACS på 30 sek - samma bild med mätningar -</vt:lpstr>
      <vt:lpstr>4 All information finns i PACS - Klicka på knappen Röntgenhandbok -</vt:lpstr>
      <vt:lpstr>5  Information kopplat till kod 647 - Information och länkar –     Länk till dokument i Röntgenhandboken</vt:lpstr>
      <vt:lpstr>6 Film om BoneXpert - Klicka nedan -</vt:lpstr>
      <vt:lpstr>Röntgenpersonal: - Ta bild av vänster hand som vanlig och skicka till BoneXpert  Radiolog:  - Beskriv Kronologisk ålder och skelettålder  Barnläkare: - Beräknar barnets slutlängd via Adult Height Predictor på Bonexpert.com </vt:lpstr>
      <vt:lpstr>www.bonexpert.com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metod för beräkning av skelettålder</dc:title>
  <dc:creator>Johannes Arnesen</dc:creator>
  <cp:keywords>"RTG-647,Bestämn av skelettålder"</cp:keywords>
  <cp:lastModifiedBy>Johannes Arnesen</cp:lastModifiedBy>
  <cp:revision>14</cp:revision>
  <cp:lastPrinted>2015-10-01T11:12:07Z</cp:lastPrinted>
  <dcterms:created xsi:type="dcterms:W3CDTF">2018-09-12T12:08:49Z</dcterms:created>
  <dcterms:modified xsi:type="dcterms:W3CDTF">2018-09-25T11:15:44Z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7702;#|81b6a414-952b-4273-a5a6-c5324d5b7a76</vt:lpwstr>
  </property>
  <property fmtid="{D5CDD505-2E9C-101B-9397-08002B2CF9AE}" pid="4" name="CareActionCodeSurgical">
    <vt:lpwstr/>
  </property>
  <property fmtid="{D5CDD505-2E9C-101B-9397-08002B2CF9AE}" pid="5" name="NLLProducerPlace">
    <vt:lpwstr>960</vt:lpwstr>
  </property>
  <property fmtid="{D5CDD505-2E9C-101B-9397-08002B2CF9AE}" pid="6" name="NLLApprovedByQuickPart">
    <vt:lpwstr/>
  </property>
  <property fmtid="{D5CDD505-2E9C-101B-9397-08002B2CF9AE}" pid="7" name="NLLInformationCollection">
    <vt:lpwstr>6569;#|cb0fcb28-00d5-42c9-b604-8579b0713dac</vt:lpwstr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1104;#|be0f11e0-3240-46d2-a56e-89d662519218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5" name="NLLDefaultTemplate">
    <vt:lpwstr/>
  </property>
  <property fmtid="{D5CDD505-2E9C-101B-9397-08002B2CF9AE}" pid="36" name="NLLProjectVisitor">
    <vt:lpwstr/>
  </property>
  <property fmtid="{D5CDD505-2E9C-101B-9397-08002B2CF9AE}" pid="37" name="NLLApprovedBy">
    <vt:lpwstr/>
  </property>
  <property fmtid="{D5CDD505-2E9C-101B-9397-08002B2CF9AE}" pid="38" name="NLLDecisionLevelManaged">
    <vt:lpwstr/>
  </property>
  <property fmtid="{D5CDD505-2E9C-101B-9397-08002B2CF9AE}" pid="39" name="CompulsoryAction">
    <vt:lpwstr/>
  </property>
  <property fmtid="{D5CDD505-2E9C-101B-9397-08002B2CF9AE}" pid="40" name="ICD10CodeTaxHTField0">
    <vt:lpwstr/>
  </property>
  <property fmtid="{D5CDD505-2E9C-101B-9397-08002B2CF9AE}" pid="41" name="Godkänn dokument">
    <vt:lpwstr>, </vt:lpwstr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PsychiatricCode">
    <vt:lpwstr/>
  </property>
  <property fmtid="{D5CDD505-2E9C-101B-9397-08002B2CF9AE}" pid="66" name="Publicera dokument">
    <vt:lpwstr>, </vt:lpwstr>
  </property>
  <property fmtid="{D5CDD505-2E9C-101B-9397-08002B2CF9AE}" pid="67" name="NLLProjectType">
    <vt:lpwstr/>
  </property>
  <property fmtid="{D5CDD505-2E9C-101B-9397-08002B2CF9AE}" pid="68" name="AnalysisName">
    <vt:lpwstr/>
  </property>
  <property fmtid="{D5CDD505-2E9C-101B-9397-08002B2CF9AE}" pid="69" name="NLLMtptCodeTaxHTField0">
    <vt:lpwstr/>
  </property>
  <property fmtid="{D5CDD505-2E9C-101B-9397-08002B2CF9AE}" pid="70" name="NLLLatestProjectTrackingDate">
    <vt:lpwstr/>
  </property>
  <property fmtid="{D5CDD505-2E9C-101B-9397-08002B2CF9AE}" pid="71" name="NLLDocumentType">
    <vt:lpwstr>1465</vt:lpwstr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CareActionCodeNonSurgicalTaxHTField0">
    <vt:lpwstr/>
  </property>
  <property fmtid="{D5CDD505-2E9C-101B-9397-08002B2CF9AE}" pid="77" name="CompulsoryActionTaxHTField0">
    <vt:lpwstr/>
  </property>
  <property fmtid="{D5CDD505-2E9C-101B-9397-08002B2CF9AE}" pid="78" name="NLLMeetingType">
    <vt:lpwstr/>
  </property>
  <property fmtid="{D5CDD505-2E9C-101B-9397-08002B2CF9AE}" pid="79" name="NLLProjectName">
    <vt:lpwstr/>
  </property>
  <property fmtid="{D5CDD505-2E9C-101B-9397-08002B2CF9AE}" pid="80" name="_dlc_policyId">
    <vt:lpwstr>0x010100D7963E0E5B7A40E5AEA07389401D709F007B1238BBD93543428C20870054E92DBF|1214505165</vt:lpwstr>
  </property>
  <property fmtid="{D5CDD505-2E9C-101B-9397-08002B2CF9AE}" pid="82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4" name="_dlc_DocIdItemGuid">
    <vt:lpwstr>a991b039-0570-4836-bf8f-ac89274e0d60</vt:lpwstr>
  </property>
  <property fmtid="{D5CDD505-2E9C-101B-9397-08002B2CF9AE}" pid="86" name="TaxCatchAll">
    <vt:lpwstr>960;#;#1465;#;#1104;#;#7702;#;#6569;#</vt:lpwstr>
  </property>
  <property fmtid="{D5CDD505-2E9C-101B-9397-08002B2CF9AE}" pid="88" name="Order">
    <vt:r8>2085900</vt:r8>
  </property>
  <property fmtid="{D5CDD505-2E9C-101B-9397-08002B2CF9AE}" pid="89" name="xd_ProgID">
    <vt:lpwstr/>
  </property>
  <property fmtid="{D5CDD505-2E9C-101B-9397-08002B2CF9AE}" pid="90" name="_SourceUrl">
    <vt:lpwstr/>
  </property>
  <property fmtid="{D5CDD505-2E9C-101B-9397-08002B2CF9AE}" pid="91" name="_SharedFileIndex">
    <vt:lpwstr/>
  </property>
  <property fmtid="{D5CDD505-2E9C-101B-9397-08002B2CF9AE}" pid="92" name="TemplateUrl">
    <vt:lpwstr/>
  </property>
  <property fmtid="{D5CDD505-2E9C-101B-9397-08002B2CF9AE}" pid="94" name="NLLDecisionLevelGoverning">
    <vt:lpwstr/>
  </property>
  <property fmtid="{D5CDD505-2E9C-101B-9397-08002B2CF9AE}" pid="95" name="NLLFactOwner">
    <vt:lpwstr/>
  </property>
  <property fmtid="{D5CDD505-2E9C-101B-9397-08002B2CF9AE}" pid="96" name="NLLFactOwnerText">
    <vt:lpwstr/>
  </property>
  <property fmtid="{D5CDD505-2E9C-101B-9397-08002B2CF9AE}" pid="97" name="xd_Signature">
    <vt:bool>false</vt:bool>
  </property>
  <property fmtid="{D5CDD505-2E9C-101B-9397-08002B2CF9AE}" pid="98" name="NLLDecisionLevel">
    <vt:lpwstr/>
  </property>
  <property fmtid="{D5CDD505-2E9C-101B-9397-08002B2CF9AE}" pid="99" name="NLLPTCProcessLeader">
    <vt:lpwstr/>
  </property>
  <property fmtid="{D5CDD505-2E9C-101B-9397-08002B2CF9AE}" pid="101" name="NLLPTCVISEditor">
    <vt:lpwstr/>
  </property>
</Properties>
</file>